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6" r:id="rId3"/>
    <p:sldId id="256" r:id="rId4"/>
    <p:sldId id="269" r:id="rId5"/>
    <p:sldId id="257" r:id="rId6"/>
    <p:sldId id="258" r:id="rId7"/>
    <p:sldId id="270" r:id="rId8"/>
    <p:sldId id="259" r:id="rId9"/>
    <p:sldId id="261" r:id="rId10"/>
    <p:sldId id="262" r:id="rId11"/>
    <p:sldId id="260" r:id="rId12"/>
    <p:sldId id="263" r:id="rId13"/>
    <p:sldId id="264" r:id="rId14"/>
    <p:sldId id="271" r:id="rId15"/>
    <p:sldId id="265" r:id="rId16"/>
    <p:sldId id="266" r:id="rId17"/>
    <p:sldId id="272" r:id="rId18"/>
    <p:sldId id="267" r:id="rId19"/>
    <p:sldId id="273" r:id="rId20"/>
    <p:sldId id="274" r:id="rId21"/>
    <p:sldId id="275" r:id="rId22"/>
    <p:sldId id="277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99"/>
    <a:srgbClr val="B70F87"/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3569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228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143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098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0705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2579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022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1723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342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5619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107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B0EAE-D3BD-4FDD-827F-84C29D35B00A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12DC1-F846-437F-894C-D278E4481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101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1817325"/>
            <a:ext cx="86937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«Лучше весь век учиться, нежели пребыть незнающим»  Суворов А.В.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2060" y="286001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1" y="3773833"/>
            <a:ext cx="792088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800" b="1" dirty="0">
                <a:solidFill>
                  <a:schemeClr val="tx2"/>
                </a:solidFill>
              </a:rPr>
              <a:t>"Для изучения языка гораздо важнее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свободная любознательность, чем грозная необходимость."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/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                                               Августин </a:t>
            </a:r>
            <a:r>
              <a:rPr lang="ru-RU" sz="2800" b="1" dirty="0" err="1">
                <a:solidFill>
                  <a:schemeClr val="tx2"/>
                </a:solidFill>
              </a:rPr>
              <a:t>Аврелий</a:t>
            </a:r>
            <a:r>
              <a:rPr lang="ru-RU" sz="2800" b="1" dirty="0">
                <a:solidFill>
                  <a:schemeClr val="tx2"/>
                </a:solidFill>
              </a:rPr>
              <a:t/>
            </a:r>
            <a:br>
              <a:rPr lang="ru-RU" sz="2800" b="1" dirty="0">
                <a:solidFill>
                  <a:schemeClr val="tx2"/>
                </a:solidFill>
              </a:rPr>
            </a:br>
            <a:endParaRPr lang="ru-RU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6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6688" y="116632"/>
            <a:ext cx="77106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Определи фразеологизм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картинке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808" b="10620"/>
          <a:stretch/>
        </p:blipFill>
        <p:spPr>
          <a:xfrm>
            <a:off x="1947068" y="1700808"/>
            <a:ext cx="3705052" cy="2704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7" y="950770"/>
            <a:ext cx="1706880" cy="2275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62" y="4151251"/>
            <a:ext cx="4331442" cy="2605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268760"/>
            <a:ext cx="3750324" cy="30273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6" y="3775559"/>
            <a:ext cx="3581400" cy="2981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915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\AppData\Local\Microsoft\Windows\INetCache\IE\FEY0RSJB\scroll-35683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768">
            <a:off x="4138916" y="419505"/>
            <a:ext cx="4846076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442" y="116632"/>
            <a:ext cx="432048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  <a:latin typeface="Adobe Myungjo Std M" pitchFamily="18" charset="-128"/>
                <a:ea typeface="Adobe Myungjo Std M" pitchFamily="18" charset="-128"/>
              </a:rPr>
              <a:t>Лексика</a:t>
            </a:r>
            <a:endParaRPr lang="ru-RU" sz="4000" b="1" i="1" dirty="0">
              <a:solidFill>
                <a:srgbClr val="00B050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3" y="1052736"/>
            <a:ext cx="50754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раздел рассказывает вам о синонимах и антонимах, об исконно русских  и  заимствованных словах.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585998" y="1562888"/>
            <a:ext cx="3750495" cy="4160959"/>
            <a:chOff x="4585998" y="1562888"/>
            <a:chExt cx="3750495" cy="4160959"/>
          </a:xfrm>
        </p:grpSpPr>
        <p:sp>
          <p:nvSpPr>
            <p:cNvPr id="4" name="Прямоугольник 3"/>
            <p:cNvSpPr/>
            <p:nvPr/>
          </p:nvSpPr>
          <p:spPr>
            <a:xfrm rot="415313">
              <a:off x="5363168" y="1562888"/>
              <a:ext cx="2973325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i="1" dirty="0" smtClean="0"/>
                <a:t>заимствованные слова:</a:t>
              </a:r>
            </a:p>
            <a:p>
              <a:endParaRPr lang="ru-RU" sz="2000" b="1" i="1" dirty="0" smtClean="0"/>
            </a:p>
            <a:p>
              <a:r>
                <a:rPr lang="ru-RU" sz="2000" b="1" i="1" dirty="0" smtClean="0">
                  <a:solidFill>
                    <a:srgbClr val="0070C0"/>
                  </a:solidFill>
                </a:rPr>
                <a:t>сцена, театр, тетрадь, скелет, хор (греч.)</a:t>
              </a:r>
            </a:p>
            <a:p>
              <a:endParaRPr lang="ru-RU" sz="2000" b="1" i="1" dirty="0" smtClean="0">
                <a:solidFill>
                  <a:srgbClr val="0070C0"/>
                </a:solidFill>
              </a:endParaRPr>
            </a:p>
            <a:p>
              <a:r>
                <a:rPr lang="ru-RU" sz="2000" b="1" i="1" dirty="0" smtClean="0">
                  <a:solidFill>
                    <a:srgbClr val="FF0000"/>
                  </a:solidFill>
                </a:rPr>
                <a:t>офицер, фронт, верстак, маляр, тарелка, шляпа (немец.)</a:t>
              </a:r>
              <a:endParaRPr lang="ru-RU" sz="20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 rot="542946">
              <a:off x="4585998" y="4708184"/>
              <a:ext cx="26117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7030A0"/>
                  </a:solidFill>
                </a:rPr>
                <a:t>шинель, табурет, сосиски, майонез</a:t>
              </a:r>
            </a:p>
            <a:p>
              <a:r>
                <a:rPr lang="ru-RU" sz="2000" b="1" dirty="0" smtClean="0">
                  <a:solidFill>
                    <a:srgbClr val="7030A0"/>
                  </a:solidFill>
                </a:rPr>
                <a:t> ( франц.)</a:t>
              </a:r>
              <a:endParaRPr lang="ru-RU" sz="20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33442" y="2307561"/>
            <a:ext cx="46073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Причина заимствования  – стремление заменить описательное выражение или словосочетание одним словом.</a:t>
            </a:r>
            <a:endParaRPr lang="ru-RU" sz="2400" i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332" y="3933056"/>
            <a:ext cx="4773168" cy="3108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07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4790" y="1124744"/>
            <a:ext cx="73176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Исконно русские слова – их много, это слова, которые возникли в русском языке, которые унаследованы от общеславянского и восточнославянского языков.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448"/>
            <a:ext cx="6095239" cy="57333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53" y="2961051"/>
            <a:ext cx="1720566" cy="1608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067" y="4463340"/>
            <a:ext cx="1605136" cy="2022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688" y="4712976"/>
            <a:ext cx="1801442" cy="14089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64" y="4857717"/>
            <a:ext cx="2082374" cy="12494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3" y="3052977"/>
            <a:ext cx="1421461" cy="135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0338" y="3284984"/>
            <a:ext cx="11456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баранка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3" y="339619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горшок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3049" y="6277332"/>
            <a:ext cx="1571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 - часы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4036875"/>
            <a:ext cx="160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ангел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95227" y="6277163"/>
            <a:ext cx="156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бабочка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69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50032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Морфология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66912" y="180953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180" y="1654080"/>
            <a:ext cx="7767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 частях речи. Командир над всеми частями речи</a:t>
            </a:r>
            <a:endParaRPr lang="ru-RU" sz="2800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190502"/>
            <a:ext cx="8604448" cy="452431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Существительное </a:t>
            </a:r>
          </a:p>
          <a:p>
            <a:endParaRPr lang="ru-RU" sz="2400" b="1" i="1" dirty="0" smtClean="0">
              <a:solidFill>
                <a:schemeClr val="accent2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  <a:cs typeface="Adobe Hebrew" pitchFamily="18" charset="-79"/>
            </a:endParaRPr>
          </a:p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Прилагательное </a:t>
            </a:r>
          </a:p>
          <a:p>
            <a:endParaRPr lang="ru-RU" sz="2400" b="1" i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  <a:cs typeface="Adobe Hebrew" pitchFamily="18" charset="-79"/>
            </a:endParaRPr>
          </a:p>
          <a:p>
            <a:r>
              <a:rPr lang="ru-RU" sz="2400" b="1" i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       Числительное </a:t>
            </a:r>
          </a:p>
          <a:p>
            <a:endParaRPr lang="ru-RU" sz="2400" b="1" i="1" dirty="0" smtClean="0">
              <a:solidFill>
                <a:srgbClr val="C00000"/>
              </a:solidFill>
              <a:latin typeface="Adobe Gothic Std B" pitchFamily="34" charset="-128"/>
              <a:ea typeface="Adobe Gothic Std B" pitchFamily="34" charset="-128"/>
              <a:cs typeface="Adobe Hebrew" pitchFamily="18" charset="-79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                      Местоимение  </a:t>
            </a:r>
          </a:p>
          <a:p>
            <a:r>
              <a:rPr lang="ru-RU" sz="2400" b="1" i="1" dirty="0" smtClean="0">
                <a:solidFill>
                  <a:srgbClr val="B70F87"/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Глагол 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             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Наречие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                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Предлог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                                                                         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Частица</a:t>
            </a:r>
          </a:p>
          <a:p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  <a:cs typeface="Adobe Hebrew" pitchFamily="18" charset="-79"/>
              </a:rPr>
              <a:t>  Междометие</a:t>
            </a:r>
            <a:endParaRPr lang="ru-RU" sz="2400" b="1" i="1" dirty="0">
              <a:solidFill>
                <a:schemeClr val="accent4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  <a:cs typeface="Adobe Hebrew" pitchFamily="18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937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 каком слове нет предлога?</a:t>
            </a:r>
            <a:endParaRPr lang="ru-RU" sz="4400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buAutoNum type="arabicPeriod"/>
            </a:pPr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Определите части речи.</a:t>
            </a:r>
          </a:p>
          <a:p>
            <a:pPr marL="742950" indent="-742950" algn="just">
              <a:buAutoNum type="arabicPeriod"/>
            </a:pPr>
            <a:r>
              <a:rPr lang="ru-RU" sz="4400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«Лунный свет заливал поляну»</a:t>
            </a:r>
          </a:p>
          <a:p>
            <a:pPr marL="457200" indent="-457200" algn="just">
              <a:buFontTx/>
              <a:buChar char="-"/>
            </a:pPr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Определите формы имён существительных в предложении.</a:t>
            </a:r>
          </a:p>
          <a:p>
            <a:pPr algn="just"/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4. Как называется окончание в слове «цвет»?</a:t>
            </a:r>
          </a:p>
          <a:p>
            <a:pPr algn="just"/>
            <a:r>
              <a:rPr lang="ru-RU" sz="4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5. В каких формах существительные и глаголы имеют окончания?</a:t>
            </a:r>
          </a:p>
          <a:p>
            <a:pPr algn="ctr"/>
            <a:endParaRPr lang="ru-RU" sz="2800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150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6334" y="1017830"/>
            <a:ext cx="48720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Морфемика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1" y="131918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5" y="2033493"/>
            <a:ext cx="7961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Словообразование или состав слова, строение слова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398420"/>
            <a:ext cx="4968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Корень слова – значимая часть.</a:t>
            </a:r>
          </a:p>
          <a:p>
            <a:r>
              <a:rPr lang="ru-RU" sz="2800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Над словами родственными</a:t>
            </a:r>
          </a:p>
          <a:p>
            <a:r>
              <a:rPr lang="ru-RU" sz="2800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Держит власть.</a:t>
            </a:r>
            <a:endParaRPr lang="ru-RU" sz="2800" dirty="0">
              <a:solidFill>
                <a:srgbClr val="B70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443516"/>
            <a:ext cx="4283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 корнем есть приставка.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Слитно пишется она.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при помощи приставки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Образуются слова.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3406" y="4182179"/>
            <a:ext cx="32986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корнем суффиксу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Нашлось местечко.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6584" y="526508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часть слова, которая изменяется,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Окончанием называется.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05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04" y="4437112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правильного построения предложения существенное значение имеют порядок слов, последовательность в расстановке различных членов предложения.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26852" y="254050"/>
            <a:ext cx="8759535" cy="6442855"/>
            <a:chOff x="179512" y="260648"/>
            <a:chExt cx="8759535" cy="644285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547664" y="260648"/>
              <a:ext cx="3956981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Синтаксис</a:t>
              </a:r>
              <a:endPara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843808" y="970169"/>
              <a:ext cx="6095239" cy="5733334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467544" y="1368644"/>
              <a:ext cx="77768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Синтаксис – учит соединять слова в словосочетания и строить из них предложения. 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9512" y="2492896"/>
              <a:ext cx="763284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ru-RU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нежок покрыл</a:t>
              </a:r>
            </a:p>
            <a:p>
              <a:endPara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      Какой?                               Когда?               Что?</a:t>
              </a:r>
            </a:p>
            <a:p>
              <a:r>
                <a:rPr lang="ru-RU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 sz="2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елый , пушистый                ночью                   землю</a:t>
              </a:r>
              <a:endPara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H="1">
              <a:off x="1835696" y="2852936"/>
              <a:ext cx="1944216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4355976" y="2852936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932040" y="2852936"/>
              <a:ext cx="1296144" cy="504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68912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254050"/>
            <a:ext cx="8964488" cy="6740307"/>
            <a:chOff x="-247340" y="260648"/>
            <a:chExt cx="8964488" cy="674030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547664" y="260648"/>
              <a:ext cx="3956981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Синтаксис</a:t>
              </a:r>
              <a:endParaRPr lang="ru-RU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-247340" y="1368644"/>
              <a:ext cx="8964488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4000" dirty="0" smtClean="0">
                  <a:latin typeface="Times New Roman" pitchFamily="18" charset="0"/>
                  <a:cs typeface="Times New Roman" pitchFamily="18" charset="0"/>
                </a:rPr>
                <a:t>Найдите предложения, в которых неправильно выделена грамматическая основа.</a:t>
              </a:r>
            </a:p>
            <a:p>
              <a:pPr marL="457200" indent="-457200" algn="just">
                <a:buFontTx/>
                <a:buChar char="-"/>
              </a:pPr>
              <a:r>
                <a:rPr lang="ru-RU" sz="4000" b="1" dirty="0" smtClean="0">
                  <a:latin typeface="Times New Roman" pitchFamily="18" charset="0"/>
                  <a:cs typeface="Times New Roman" pitchFamily="18" charset="0"/>
                </a:rPr>
                <a:t>После дождя пахнет луговыми травами.</a:t>
              </a:r>
            </a:p>
            <a:p>
              <a:pPr marL="457200" indent="-457200" algn="just">
                <a:buFontTx/>
                <a:buChar char="-"/>
              </a:pPr>
              <a:r>
                <a:rPr lang="ru-RU" sz="4000" b="1" dirty="0" smtClean="0">
                  <a:latin typeface="Times New Roman" pitchFamily="18" charset="0"/>
                  <a:cs typeface="Times New Roman" pitchFamily="18" charset="0"/>
                </a:rPr>
                <a:t>Шила в мешке не утаишь. </a:t>
              </a:r>
            </a:p>
            <a:p>
              <a:pPr marL="457200" indent="-457200" algn="just">
                <a:buFontTx/>
                <a:buChar char="-"/>
              </a:pPr>
              <a:r>
                <a:rPr lang="ru-RU" sz="4000" b="1" dirty="0" smtClean="0">
                  <a:latin typeface="Times New Roman" pitchFamily="18" charset="0"/>
                  <a:cs typeface="Times New Roman" pitchFamily="18" charset="0"/>
                </a:rPr>
                <a:t>Велосипед меня понёс вперёд.</a:t>
              </a:r>
            </a:p>
            <a:p>
              <a:pPr marL="457200" indent="-457200" algn="just">
                <a:buFontTx/>
                <a:buChar char="-"/>
              </a:pPr>
              <a:r>
                <a:rPr lang="ru-RU" sz="4000" b="1" dirty="0" smtClean="0">
                  <a:latin typeface="Times New Roman" pitchFamily="18" charset="0"/>
                  <a:cs typeface="Times New Roman" pitchFamily="18" charset="0"/>
                </a:rPr>
                <a:t>В последнюю зиму к нашему дому прибегали три белочки.</a:t>
              </a:r>
              <a:endParaRPr lang="ru-RU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415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63880" y="1844824"/>
            <a:ext cx="1080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/>
              <a:t>?</a:t>
            </a:r>
            <a:endParaRPr lang="ru-RU" sz="115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88640"/>
            <a:ext cx="87849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уществуют правила постановки  знаков препинания.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Совокупность этих правил называется </a:t>
            </a:r>
            <a:r>
              <a:rPr lang="ru-RU" sz="48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ПУНКТУАЦИЕЙ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52936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Знаки препинания:</a:t>
            </a:r>
          </a:p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1) Знаки конца предложения: точка, вопросительный знак и восклицательный знак;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2) Знаки разделения частей предложения: запятая, тире, двоеточие и точка с запятой;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3) Знаки, выделяющие отдельные части предложения: кавычки и скобки.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4859" y="3449909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!</a:t>
            </a:r>
            <a:endParaRPr lang="ru-RU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1529497"/>
            <a:ext cx="9361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181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0048" y="1017830"/>
            <a:ext cx="2925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Лекси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1" y="131918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37687" y="2033493"/>
            <a:ext cx="6751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Словарный состав языка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398420"/>
            <a:ext cx="83164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Объясните, как меняется лексическое значение указанных слов при изменении корня. Составьте словосочетания.</a:t>
            </a:r>
          </a:p>
          <a:p>
            <a:endParaRPr lang="ru-RU" sz="2800" dirty="0" smtClean="0">
              <a:solidFill>
                <a:srgbClr val="B70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3406" y="4182179"/>
            <a:ext cx="82505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Чистота, частота, полоскать, поласкать, примерять, примирять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важен подбор проверочных слов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512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1817325"/>
            <a:ext cx="86937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Подготовка к олимпиаде 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Разделы русского языка 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6632"/>
            <a:ext cx="2700301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54663" y="281627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1" y="2136339"/>
            <a:ext cx="81896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sz="2800" b="1" dirty="0"/>
          </a:p>
          <a:p>
            <a:pPr algn="just"/>
            <a:r>
              <a:rPr lang="ru-RU" sz="2800" b="1" dirty="0" smtClean="0"/>
              <a:t>10 </a:t>
            </a:r>
            <a:r>
              <a:rPr lang="ru-RU" sz="2800" b="1" dirty="0"/>
              <a:t>разделов: "История Русского </a:t>
            </a:r>
            <a:r>
              <a:rPr lang="ru-RU" sz="2800" b="1" dirty="0" smtClean="0"/>
              <a:t>Языка</a:t>
            </a:r>
            <a:r>
              <a:rPr lang="ru-RU" sz="2800" b="1" dirty="0"/>
              <a:t>", "Фонетика",  "Орфоэпия",  "Орфография", "Лексика", "</a:t>
            </a:r>
            <a:r>
              <a:rPr lang="ru-RU" sz="2800" b="1" dirty="0" err="1"/>
              <a:t>Морфемика</a:t>
            </a:r>
            <a:r>
              <a:rPr lang="ru-RU" sz="2800" b="1" dirty="0"/>
              <a:t>",  "Словообразование", "Морфология", "Синтаксис", "Пунктуация". </a:t>
            </a:r>
            <a:endParaRPr lang="ru-RU" sz="2800" b="1" dirty="0" smtClean="0"/>
          </a:p>
          <a:p>
            <a:pPr algn="just"/>
            <a:r>
              <a:rPr lang="ru-RU" sz="2800" b="1" dirty="0" smtClean="0"/>
              <a:t>Работа </a:t>
            </a:r>
            <a:r>
              <a:rPr lang="ru-RU" sz="2800" b="1" dirty="0"/>
              <a:t>с данными разделами предполагает поэтапную подготовку учащихся по всем разделам языкознания. </a:t>
            </a:r>
            <a:br>
              <a:rPr lang="ru-RU" sz="2800" b="1" dirty="0"/>
            </a:b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60046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0048" y="1017830"/>
            <a:ext cx="2925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Лекси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1" y="131918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37687" y="2033493"/>
            <a:ext cx="6751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Словари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398420"/>
            <a:ext cx="83164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Назовите фамилию учёного, словарь.</a:t>
            </a:r>
          </a:p>
          <a:p>
            <a:r>
              <a:rPr lang="ru-RU" sz="3200" b="1" dirty="0" smtClean="0">
                <a:solidFill>
                  <a:srgbClr val="B70F87"/>
                </a:solidFill>
                <a:latin typeface="Times New Roman" pitchFamily="18" charset="0"/>
                <a:cs typeface="Times New Roman" pitchFamily="18" charset="0"/>
              </a:rPr>
              <a:t>Морской офицер, врач, путешественник. («Толковый словарь…», «Пословицы…» В.И. Даль)</a:t>
            </a:r>
          </a:p>
          <a:p>
            <a:endParaRPr lang="ru-RU" sz="3200" b="1" dirty="0">
              <a:solidFill>
                <a:srgbClr val="B70F87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B70F87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B70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3406" y="4182179"/>
            <a:ext cx="8250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Д.Н. Ушаков, М.В. Ломоносов, С.И. Ожегов, В.И. Даль 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2711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2846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85769"/>
            <a:ext cx="2738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Этимология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33488" y="1113054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4126" y="1052736"/>
            <a:ext cx="5697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Изучает происхождение слов 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0457" y="1772816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5" y="2142149"/>
            <a:ext cx="76956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/>
              <a:t>Можно ли считать этимологически родственными слова: бедро – берцовая (кость</a:t>
            </a:r>
            <a:r>
              <a:rPr lang="ru-RU" altLang="ru-RU" sz="2800" b="1" dirty="0" smtClean="0"/>
              <a:t>)?</a:t>
            </a:r>
          </a:p>
          <a:p>
            <a:r>
              <a:rPr lang="ru-RU" altLang="ru-RU" sz="2800" dirty="0"/>
              <a:t>Этимологически родственные</a:t>
            </a:r>
          </a:p>
          <a:p>
            <a:r>
              <a:rPr lang="ru-RU" altLang="ru-RU" sz="2800" dirty="0"/>
              <a:t>Эти слова древнерусского происхождения. </a:t>
            </a:r>
            <a:r>
              <a:rPr lang="ru-RU" altLang="ru-RU" sz="2800" dirty="0" err="1"/>
              <a:t>Бедрьце</a:t>
            </a:r>
            <a:r>
              <a:rPr lang="ru-RU" altLang="ru-RU" sz="2800" dirty="0"/>
              <a:t> – берцо. В результате падения редуцированных гласных, упрощения ДР в Р и изменения под ударением Е в О</a:t>
            </a:r>
            <a:endParaRPr lang="ru-RU" alt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256527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Этимология</a:t>
            </a:r>
          </a:p>
        </p:txBody>
      </p:sp>
      <p:sp>
        <p:nvSpPr>
          <p:cNvPr id="135171" name="Содержимое 4"/>
          <p:cNvSpPr>
            <a:spLocks noGrp="1"/>
          </p:cNvSpPr>
          <p:nvPr>
            <p:ph sz="half" idx="1"/>
          </p:nvPr>
        </p:nvSpPr>
        <p:spPr>
          <a:xfrm>
            <a:off x="571500" y="1600200"/>
            <a:ext cx="3260725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altLang="ru-RU" sz="2400" b="1" dirty="0" smtClean="0"/>
              <a:t>Можно ли считать этимологически родственными слова: вор – врать – ворожить – врач – ворон – воронка - вороной?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929062" y="1285875"/>
            <a:ext cx="3451249" cy="5113338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altLang="ru-RU" sz="2000" b="1" i="1" dirty="0" smtClean="0"/>
              <a:t>Вор – </a:t>
            </a:r>
            <a:r>
              <a:rPr lang="ru-RU" altLang="ru-RU" sz="2000" b="1" i="1" dirty="0" err="1" smtClean="0"/>
              <a:t>вьрати</a:t>
            </a:r>
            <a:r>
              <a:rPr lang="ru-RU" altLang="ru-RU" sz="2000" b="1" i="1" dirty="0" smtClean="0"/>
              <a:t> – «врать» Первичное значение «лгун, обманщик»</a:t>
            </a:r>
          </a:p>
          <a:p>
            <a:pPr eaLnBrk="1" hangingPunct="1">
              <a:buFontTx/>
              <a:buNone/>
            </a:pPr>
            <a:r>
              <a:rPr lang="ru-RU" altLang="ru-RU" sz="2000" b="1" i="1" dirty="0" smtClean="0"/>
              <a:t>Врать – врач – исконно русские. </a:t>
            </a:r>
            <a:r>
              <a:rPr lang="ru-RU" altLang="ru-RU" sz="2000" b="1" i="1" dirty="0" err="1" smtClean="0"/>
              <a:t>Вьрати</a:t>
            </a:r>
            <a:r>
              <a:rPr lang="ru-RU" altLang="ru-RU" sz="2000" b="1" i="1" dirty="0" smtClean="0"/>
              <a:t> «говорить» + ЧЬ</a:t>
            </a:r>
          </a:p>
          <a:p>
            <a:pPr eaLnBrk="1" hangingPunct="1">
              <a:buFontTx/>
              <a:buNone/>
            </a:pPr>
            <a:r>
              <a:rPr lang="ru-RU" altLang="ru-RU" sz="2000" b="1" i="1" dirty="0" smtClean="0"/>
              <a:t>Ворон – вороной – </a:t>
            </a:r>
            <a:r>
              <a:rPr lang="ru-RU" altLang="ru-RU" sz="2000" b="1" i="1" dirty="0" err="1" smtClean="0"/>
              <a:t>общеслав</a:t>
            </a:r>
            <a:r>
              <a:rPr lang="ru-RU" altLang="ru-RU" sz="2000" b="1" i="1" dirty="0" smtClean="0"/>
              <a:t>. Буквально «цвета воронова крыла»</a:t>
            </a:r>
          </a:p>
          <a:p>
            <a:pPr eaLnBrk="1" hangingPunct="1">
              <a:buFontTx/>
              <a:buNone/>
            </a:pPr>
            <a:r>
              <a:rPr lang="ru-RU" altLang="ru-RU" sz="2000" b="1" i="1" dirty="0" smtClean="0"/>
              <a:t>Ворожит от ворог- враг</a:t>
            </a:r>
          </a:p>
          <a:p>
            <a:pPr eaLnBrk="1" hangingPunct="1">
              <a:buFontTx/>
              <a:buNone/>
            </a:pPr>
            <a:r>
              <a:rPr lang="ru-RU" altLang="ru-RU" sz="2000" b="1" i="1" dirty="0" smtClean="0"/>
              <a:t>Таким образом этимологически родственными являются вор, врать, врач</a:t>
            </a:r>
          </a:p>
        </p:txBody>
      </p:sp>
      <p:pic>
        <p:nvPicPr>
          <p:cNvPr id="135174" name="Рисунок 14" descr="Ворон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698" y="274638"/>
            <a:ext cx="1141413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5" name="Рисунок 15" descr="лошадка качалка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1" y="4869160"/>
            <a:ext cx="23622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врач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175" y="4214813"/>
            <a:ext cx="1390650" cy="218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5456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Содержимое 4"/>
          <p:cNvSpPr>
            <a:spLocks noGrp="1"/>
          </p:cNvSpPr>
          <p:nvPr>
            <p:ph sz="half" idx="1"/>
          </p:nvPr>
        </p:nvSpPr>
        <p:spPr>
          <a:xfrm>
            <a:off x="571500" y="186932"/>
            <a:ext cx="3124200" cy="569634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altLang="ru-RU" b="1" dirty="0" smtClean="0"/>
              <a:t>Можно ли считать этимологически родственными слова: век – веко – увечье - вечер?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695700" y="840999"/>
            <a:ext cx="5124450" cy="575635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endParaRPr lang="ru-RU" altLang="ru-RU" sz="1600" b="1" dirty="0" smtClean="0"/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Этимологически родственные век и увечье. Век – первоначальное значение – сила, здоровье</a:t>
            </a: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Увечье – приставка У – отрицательное значение придаёт.</a:t>
            </a: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Этимологически родственные веко и вечер. Веко – буквально «покрышка»</a:t>
            </a:r>
          </a:p>
          <a:p>
            <a:pPr eaLnBrk="1" hangingPunct="1">
              <a:buFontTx/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Вечер – буквально «закрывающий день». </a:t>
            </a:r>
          </a:p>
        </p:txBody>
      </p:sp>
      <p:pic>
        <p:nvPicPr>
          <p:cNvPr id="134150" name="Рисунок 6" descr="Вечер на реке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14813"/>
            <a:ext cx="27622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1" name="Рисунок 7" descr="глаза2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586" y="186932"/>
            <a:ext cx="135413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2" name="Рисунок 8" descr="песочные часы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0"/>
            <a:ext cx="7778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81245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738281"/>
            <a:ext cx="77048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Фонетика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725144"/>
            <a:ext cx="2016224" cy="1914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43708" y="1938610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Изучает звуки речи,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звуковую  сторону речи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Звуков – 42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Букв - 33   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s\AppData\Local\Microsoft\Windows\INetCache\IE\2K7G27WS\border-42840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096000" cy="5734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19872" y="5420745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теле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фон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4149080"/>
            <a:ext cx="4454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Юла.   Коньки.  Солнце.</a:t>
            </a:r>
          </a:p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Сердце.   Деньги.   Ёж.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71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738281"/>
            <a:ext cx="77048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Фонетика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938610"/>
            <a:ext cx="73088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Определите, сколько звуков в каждом слове. Почему их разное количество?  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s\AppData\Local\Microsoft\Windows\INetCache\IE\2K7G27WS\border-42840_64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096000" cy="5734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71600" y="4149080"/>
            <a:ext cx="7406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Стал, скамья, жизнь, поесть, появление, ель.</a:t>
            </a:r>
          </a:p>
        </p:txBody>
      </p:sp>
    </p:spTree>
    <p:extLst>
      <p:ext uri="{BB962C8B-B14F-4D97-AF65-F5344CB8AC3E}">
        <p14:creationId xmlns="" xmlns:p14="http://schemas.microsoft.com/office/powerpoint/2010/main" val="8581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Графика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244" y="1685999"/>
            <a:ext cx="6725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Учит,  как правильно записать звучащую речь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462174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Звуки мы слышим, а буквы пишем. Буквы – это одежда для звуков.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s\AppData\Local\Microsoft\Windows\INetCache\IE\FEY0RSJB\621px-Classic_alphabet_k_at_coloring-pages-for-kids-boys-dotcom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6" y="2564903"/>
            <a:ext cx="3471875" cy="2683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\AppData\Local\Microsoft\Windows\INetCache\IE\3211WQXL\150px-Cyrillic_JA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74" y="2527299"/>
            <a:ext cx="1619101" cy="2029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08554" y="369593"/>
            <a:ext cx="6095239" cy="57333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936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\AppData\Local\Microsoft\Windows\INetCache\IE\3211WQXL\floral-pattern-design-orang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224" y="170511"/>
            <a:ext cx="2500272" cy="1922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375047"/>
            <a:ext cx="6186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Орфография</a:t>
            </a:r>
            <a:endParaRPr lang="ru-RU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5798" y="1262487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Нормы и правила письменной речи -  называются орфографией</a:t>
            </a:r>
            <a:endParaRPr lang="ru-RU" sz="2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5798" y="357301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Прекрас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ность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гла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…кий,  но…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по…писать,  об…явление,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…пинка,  к…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ртофель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Чудес…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трос…ник,  сколь...кий,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о…дать,  под…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…жинка,   м…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рковь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2984078"/>
            <a:ext cx="521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Определи орфограмму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926" y="2420888"/>
            <a:ext cx="6802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Пру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дак дево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чк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40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75047"/>
            <a:ext cx="61867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Орфография</a:t>
            </a:r>
            <a:endParaRPr lang="ru-RU" sz="5400" b="1" cap="none" spc="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5798" y="1262487"/>
            <a:ext cx="8064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каком ряду в обоих словах пропущен ь?</a:t>
            </a:r>
            <a:endParaRPr lang="ru-RU" sz="4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5798" y="3573016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798" y="2984078"/>
            <a:ext cx="78606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ряду в обоих словах пропущены одинаковые буквы?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546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062651"/>
            <a:ext cx="50994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Р Ф О Э П И Я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9281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62312" y="1907923"/>
            <a:ext cx="588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 правила произношения  и  У Д А Р Е Н ИЕ</a:t>
            </a:r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Ударение  -  это музыкальный тон, на который настраивается слово</a:t>
            </a:r>
            <a:endParaRPr lang="ru-RU" sz="2400" dirty="0"/>
          </a:p>
        </p:txBody>
      </p:sp>
      <p:pic>
        <p:nvPicPr>
          <p:cNvPr id="4103" name="Picture 7" descr="C:\Users\s\AppData\Local\Microsoft\Windows\INetCache\IE\2K7G27WS\1296502118_yzvzmku1oqsb5p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55" y="3976179"/>
            <a:ext cx="2506042" cy="25060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узел 5"/>
          <p:cNvSpPr/>
          <p:nvPr/>
        </p:nvSpPr>
        <p:spPr>
          <a:xfrm>
            <a:off x="5105512" y="3645024"/>
            <a:ext cx="906648" cy="864096"/>
          </a:xfrm>
          <a:prstGeom prst="flowChartConnector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6012160" y="3544131"/>
            <a:ext cx="906648" cy="864096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6578352" y="3789040"/>
            <a:ext cx="906648" cy="864096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2573" y="348934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кружки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2647" y="4583653"/>
            <a:ext cx="209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кружки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474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285769"/>
            <a:ext cx="5981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 Р А З Е О Л О Г И З М Ы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2576" y="565812"/>
            <a:ext cx="6095239" cy="57333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4126" y="1052736"/>
            <a:ext cx="6693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стойчивые неделимые сочетания 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0457" y="1772816"/>
            <a:ext cx="7272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Источники фразеологических оборотов различны. Одни из них возникли на основе наблюдений человека над общественными и природными явлениями («Много снега – много хлеба»);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другие связаны с мифологией и реальными историческими событиями («пусто, словно  Мамай прошёл»);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третьи вышли из песен, сказок, загадок, литературных произведений («страшнее кошки зверя нет»).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11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915</Words>
  <Application>Microsoft Office PowerPoint</Application>
  <PresentationFormat>Экран (4:3)</PresentationFormat>
  <Paragraphs>152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Этимология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</dc:creator>
  <cp:lastModifiedBy>User</cp:lastModifiedBy>
  <cp:revision>28</cp:revision>
  <dcterms:created xsi:type="dcterms:W3CDTF">2015-12-06T05:43:58Z</dcterms:created>
  <dcterms:modified xsi:type="dcterms:W3CDTF">2016-11-30T15:33:08Z</dcterms:modified>
</cp:coreProperties>
</file>